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17"/>
  </p:notesMasterIdLst>
  <p:handoutMasterIdLst>
    <p:handoutMasterId r:id="rId18"/>
  </p:handoutMasterIdLst>
  <p:sldIdLst>
    <p:sldId id="256" r:id="rId2"/>
    <p:sldId id="272" r:id="rId3"/>
    <p:sldId id="270" r:id="rId4"/>
    <p:sldId id="274" r:id="rId5"/>
    <p:sldId id="261" r:id="rId6"/>
    <p:sldId id="271" r:id="rId7"/>
    <p:sldId id="273" r:id="rId8"/>
    <p:sldId id="268" r:id="rId9"/>
    <p:sldId id="262" r:id="rId10"/>
    <p:sldId id="264" r:id="rId11"/>
    <p:sldId id="265" r:id="rId12"/>
    <p:sldId id="259" r:id="rId13"/>
    <p:sldId id="269" r:id="rId14"/>
    <p:sldId id="263" r:id="rId15"/>
    <p:sldId id="25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8" autoAdjust="0"/>
    <p:restoredTop sz="94671"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42" y="198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837164-B768-4947-BA52-38B897C14380}" type="datetimeFigureOut">
              <a:rPr lang="en-US" smtClean="0"/>
              <a:t>5/6/2014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39E91F-65A3-464F-B954-1BE5F2EC488B}" type="slidenum">
              <a:rPr lang="en-US" smtClean="0"/>
              <a:t>‹#›</a:t>
            </a:fld>
            <a:endParaRPr lang="en-US" dirty="0"/>
          </a:p>
        </p:txBody>
      </p:sp>
    </p:spTree>
    <p:extLst>
      <p:ext uri="{BB962C8B-B14F-4D97-AF65-F5344CB8AC3E}">
        <p14:creationId xmlns:p14="http://schemas.microsoft.com/office/powerpoint/2010/main" val="391202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0ACD2E-CE67-4377-BCF5-ED5029B94D50}" type="datetimeFigureOut">
              <a:rPr lang="en-US" smtClean="0"/>
              <a:t>5/6/2014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9BE1AD-7B44-4725-9065-2AB895B152E8}" type="slidenum">
              <a:rPr lang="en-US" smtClean="0"/>
              <a:t>‹#›</a:t>
            </a:fld>
            <a:endParaRPr lang="en-US" dirty="0"/>
          </a:p>
        </p:txBody>
      </p:sp>
    </p:spTree>
    <p:extLst>
      <p:ext uri="{BB962C8B-B14F-4D97-AF65-F5344CB8AC3E}">
        <p14:creationId xmlns:p14="http://schemas.microsoft.com/office/powerpoint/2010/main" val="1425065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BE1AD-7B44-4725-9065-2AB895B152E8}" type="slidenum">
              <a:rPr lang="en-US" smtClean="0"/>
              <a:t>1</a:t>
            </a:fld>
            <a:endParaRPr lang="en-US" dirty="0"/>
          </a:p>
        </p:txBody>
      </p:sp>
    </p:spTree>
    <p:extLst>
      <p:ext uri="{BB962C8B-B14F-4D97-AF65-F5344CB8AC3E}">
        <p14:creationId xmlns:p14="http://schemas.microsoft.com/office/powerpoint/2010/main" val="3496420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BE1AD-7B44-4725-9065-2AB895B152E8}" type="slidenum">
              <a:rPr lang="en-US" smtClean="0"/>
              <a:t>10</a:t>
            </a:fld>
            <a:endParaRPr lang="en-US" dirty="0"/>
          </a:p>
        </p:txBody>
      </p:sp>
    </p:spTree>
    <p:extLst>
      <p:ext uri="{BB962C8B-B14F-4D97-AF65-F5344CB8AC3E}">
        <p14:creationId xmlns:p14="http://schemas.microsoft.com/office/powerpoint/2010/main" val="1863867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BE1AD-7B44-4725-9065-2AB895B152E8}" type="slidenum">
              <a:rPr lang="en-US" smtClean="0"/>
              <a:t>11</a:t>
            </a:fld>
            <a:endParaRPr lang="en-US" dirty="0"/>
          </a:p>
        </p:txBody>
      </p:sp>
    </p:spTree>
    <p:extLst>
      <p:ext uri="{BB962C8B-B14F-4D97-AF65-F5344CB8AC3E}">
        <p14:creationId xmlns:p14="http://schemas.microsoft.com/office/powerpoint/2010/main" val="411421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BE1AD-7B44-4725-9065-2AB895B152E8}" type="slidenum">
              <a:rPr lang="en-US" smtClean="0"/>
              <a:t>2</a:t>
            </a:fld>
            <a:endParaRPr lang="en-US" dirty="0"/>
          </a:p>
        </p:txBody>
      </p:sp>
    </p:spTree>
    <p:extLst>
      <p:ext uri="{BB962C8B-B14F-4D97-AF65-F5344CB8AC3E}">
        <p14:creationId xmlns:p14="http://schemas.microsoft.com/office/powerpoint/2010/main" val="462092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BE1AD-7B44-4725-9065-2AB895B152E8}" type="slidenum">
              <a:rPr lang="en-US" smtClean="0"/>
              <a:t>3</a:t>
            </a:fld>
            <a:endParaRPr lang="en-US" dirty="0"/>
          </a:p>
        </p:txBody>
      </p:sp>
    </p:spTree>
    <p:extLst>
      <p:ext uri="{BB962C8B-B14F-4D97-AF65-F5344CB8AC3E}">
        <p14:creationId xmlns:p14="http://schemas.microsoft.com/office/powerpoint/2010/main" val="3445274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BE1AD-7B44-4725-9065-2AB895B152E8}" type="slidenum">
              <a:rPr lang="en-US" smtClean="0"/>
              <a:t>4</a:t>
            </a:fld>
            <a:endParaRPr lang="en-US" dirty="0"/>
          </a:p>
        </p:txBody>
      </p:sp>
    </p:spTree>
    <p:extLst>
      <p:ext uri="{BB962C8B-B14F-4D97-AF65-F5344CB8AC3E}">
        <p14:creationId xmlns:p14="http://schemas.microsoft.com/office/powerpoint/2010/main" val="1728314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BE1AD-7B44-4725-9065-2AB895B152E8}" type="slidenum">
              <a:rPr lang="en-US" smtClean="0"/>
              <a:t>5</a:t>
            </a:fld>
            <a:endParaRPr lang="en-US" dirty="0"/>
          </a:p>
        </p:txBody>
      </p:sp>
    </p:spTree>
    <p:extLst>
      <p:ext uri="{BB962C8B-B14F-4D97-AF65-F5344CB8AC3E}">
        <p14:creationId xmlns:p14="http://schemas.microsoft.com/office/powerpoint/2010/main" val="1095373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BE1AD-7B44-4725-9065-2AB895B152E8}" type="slidenum">
              <a:rPr lang="en-US" smtClean="0"/>
              <a:t>6</a:t>
            </a:fld>
            <a:endParaRPr lang="en-US" dirty="0"/>
          </a:p>
        </p:txBody>
      </p:sp>
    </p:spTree>
    <p:extLst>
      <p:ext uri="{BB962C8B-B14F-4D97-AF65-F5344CB8AC3E}">
        <p14:creationId xmlns:p14="http://schemas.microsoft.com/office/powerpoint/2010/main" val="3017625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BE1AD-7B44-4725-9065-2AB895B152E8}" type="slidenum">
              <a:rPr lang="en-US" smtClean="0"/>
              <a:t>7</a:t>
            </a:fld>
            <a:endParaRPr lang="en-US" dirty="0"/>
          </a:p>
        </p:txBody>
      </p:sp>
    </p:spTree>
    <p:extLst>
      <p:ext uri="{BB962C8B-B14F-4D97-AF65-F5344CB8AC3E}">
        <p14:creationId xmlns:p14="http://schemas.microsoft.com/office/powerpoint/2010/main" val="3800523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BE1AD-7B44-4725-9065-2AB895B152E8}" type="slidenum">
              <a:rPr lang="en-US" smtClean="0"/>
              <a:t>8</a:t>
            </a:fld>
            <a:endParaRPr lang="en-US" dirty="0"/>
          </a:p>
        </p:txBody>
      </p:sp>
    </p:spTree>
    <p:extLst>
      <p:ext uri="{BB962C8B-B14F-4D97-AF65-F5344CB8AC3E}">
        <p14:creationId xmlns:p14="http://schemas.microsoft.com/office/powerpoint/2010/main" val="127958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BE1AD-7B44-4725-9065-2AB895B152E8}" type="slidenum">
              <a:rPr lang="en-US" smtClean="0"/>
              <a:t>9</a:t>
            </a:fld>
            <a:endParaRPr lang="en-US" dirty="0"/>
          </a:p>
        </p:txBody>
      </p:sp>
    </p:spTree>
    <p:extLst>
      <p:ext uri="{BB962C8B-B14F-4D97-AF65-F5344CB8AC3E}">
        <p14:creationId xmlns:p14="http://schemas.microsoft.com/office/powerpoint/2010/main" val="2161284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279CB0F-7B4B-434E-9CCD-A5767FF3FFF1}" type="datetimeFigureOut">
              <a:rPr lang="en-US" smtClean="0"/>
              <a:t>5/6/2014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96FF2C-D7F4-4272-A8FF-13FE746E9FBC}" type="slidenum">
              <a:rPr lang="en-US" smtClean="0"/>
              <a:t>‹#›</a:t>
            </a:fld>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79CB0F-7B4B-434E-9CCD-A5767FF3FFF1}" type="datetimeFigureOut">
              <a:rPr lang="en-US" smtClean="0"/>
              <a:t>5/6/2014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96FF2C-D7F4-4272-A8FF-13FE746E9FBC}" type="slidenum">
              <a:rPr lang="en-US" smtClean="0"/>
              <a:t>‹#›</a:t>
            </a:fld>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79CB0F-7B4B-434E-9CCD-A5767FF3FFF1}" type="datetimeFigureOut">
              <a:rPr lang="en-US" smtClean="0"/>
              <a:t>5/6/2014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96FF2C-D7F4-4272-A8FF-13FE746E9FBC}" type="slidenum">
              <a:rPr lang="en-US" smtClean="0"/>
              <a:t>‹#›</a:t>
            </a:fld>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79CB0F-7B4B-434E-9CCD-A5767FF3FFF1}" type="datetimeFigureOut">
              <a:rPr lang="en-US" smtClean="0"/>
              <a:t>5/6/2014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96FF2C-D7F4-4272-A8FF-13FE746E9FBC}"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279CB0F-7B4B-434E-9CCD-A5767FF3FFF1}" type="datetimeFigureOut">
              <a:rPr lang="en-US" smtClean="0"/>
              <a:t>5/6/2014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96FF2C-D7F4-4272-A8FF-13FE746E9FBC}"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79CB0F-7B4B-434E-9CCD-A5767FF3FFF1}" type="datetimeFigureOut">
              <a:rPr lang="en-US" smtClean="0"/>
              <a:t>5/6/2014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B96FF2C-D7F4-4272-A8FF-13FE746E9FBC}"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79CB0F-7B4B-434E-9CCD-A5767FF3FFF1}" type="datetimeFigureOut">
              <a:rPr lang="en-US" smtClean="0"/>
              <a:t>5/6/2014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B96FF2C-D7F4-4272-A8FF-13FE746E9FBC}" type="slidenum">
              <a:rPr lang="en-US" smtClean="0"/>
              <a:t>‹#›</a:t>
            </a:fld>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279CB0F-7B4B-434E-9CCD-A5767FF3FFF1}" type="datetimeFigureOut">
              <a:rPr lang="en-US" smtClean="0"/>
              <a:t>5/6/2014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B96FF2C-D7F4-4272-A8FF-13FE746E9FBC}"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279CB0F-7B4B-434E-9CCD-A5767FF3FFF1}" type="datetimeFigureOut">
              <a:rPr lang="en-US" smtClean="0"/>
              <a:t>5/6/2014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B96FF2C-D7F4-4272-A8FF-13FE746E9FBC}" type="slidenum">
              <a:rPr lang="en-US" smtClean="0"/>
              <a:t>‹#›</a:t>
            </a:fld>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279CB0F-7B4B-434E-9CCD-A5767FF3FFF1}" type="datetimeFigureOut">
              <a:rPr lang="en-US" smtClean="0"/>
              <a:t>5/6/2014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B96FF2C-D7F4-4272-A8FF-13FE746E9FBC}" type="slidenum">
              <a:rPr lang="en-US" smtClean="0"/>
              <a:t>‹#›</a:t>
            </a:fld>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279CB0F-7B4B-434E-9CCD-A5767FF3FFF1}" type="datetimeFigureOut">
              <a:rPr lang="en-US" smtClean="0"/>
              <a:t>5/6/2014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96FF2C-D7F4-4272-A8FF-13FE746E9FBC}"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279CB0F-7B4B-434E-9CCD-A5767FF3FFF1}" type="datetimeFigureOut">
              <a:rPr lang="en-US" smtClean="0"/>
              <a:t>5/6/2014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96FF2C-D7F4-4272-A8FF-13FE746E9FB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spd="slow">
    <p:push dir="u"/>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overdrive.com/" TargetMode="External"/><Relationship Id="rId7"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researchready.com/benefits.html" TargetMode="External"/><Relationship Id="rId5" Type="http://schemas.openxmlformats.org/officeDocument/2006/relationships/hyperlink" Target="http://easybib.com/" TargetMode="External"/><Relationship Id="rId4" Type="http://schemas.openxmlformats.org/officeDocument/2006/relationships/hyperlink" Target="https://www.youtube.com/watch?v=SQOv1c7sQ2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cjshlibrary.weebly.com/" TargetMode="External"/><Relationship Id="rId2" Type="http://schemas.openxmlformats.org/officeDocument/2006/relationships/hyperlink" Target="https://sites.google.com/site/kaechelelibrary/hom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Library Learning Commons: 	</a:t>
            </a:r>
            <a:endParaRPr lang="en-US" dirty="0"/>
          </a:p>
        </p:txBody>
      </p:sp>
      <p:sp>
        <p:nvSpPr>
          <p:cNvPr id="3" name="Subtitle 2"/>
          <p:cNvSpPr>
            <a:spLocks noGrp="1"/>
          </p:cNvSpPr>
          <p:nvPr>
            <p:ph type="subTitle" idx="1"/>
          </p:nvPr>
        </p:nvSpPr>
        <p:spPr/>
        <p:txBody>
          <a:bodyPr>
            <a:normAutofit/>
          </a:bodyPr>
          <a:lstStyle/>
          <a:p>
            <a:r>
              <a:rPr lang="en-US" dirty="0" smtClean="0"/>
              <a:t>The Transition to Student-Centered Spaces </a:t>
            </a:r>
            <a:r>
              <a:rPr lang="en-US" dirty="0"/>
              <a:t>for </a:t>
            </a:r>
            <a:r>
              <a:rPr lang="en-US" dirty="0" smtClean="0"/>
              <a:t>Discovery</a:t>
            </a:r>
            <a:r>
              <a:rPr lang="en-US" dirty="0"/>
              <a:t>, </a:t>
            </a:r>
            <a:r>
              <a:rPr lang="en-US" dirty="0" smtClean="0"/>
              <a:t>Creation</a:t>
            </a:r>
            <a:r>
              <a:rPr lang="en-US" dirty="0"/>
              <a:t>, and </a:t>
            </a:r>
            <a:r>
              <a:rPr lang="en-US" dirty="0" smtClean="0"/>
              <a:t>Sharing</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1900" y="381000"/>
            <a:ext cx="1600200" cy="1676400"/>
          </a:xfrm>
          <a:prstGeom prst="rect">
            <a:avLst/>
          </a:prstGeom>
        </p:spPr>
      </p:pic>
    </p:spTree>
    <p:extLst>
      <p:ext uri="{BB962C8B-B14F-4D97-AF65-F5344CB8AC3E}">
        <p14:creationId xmlns:p14="http://schemas.microsoft.com/office/powerpoint/2010/main" val="161639448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Desktop workstations</a:t>
            </a:r>
          </a:p>
          <a:p>
            <a:r>
              <a:rPr lang="en-US" dirty="0" smtClean="0"/>
              <a:t>Digital eReaders/iPads/iPods for student check-out</a:t>
            </a:r>
          </a:p>
          <a:p>
            <a:r>
              <a:rPr lang="en-US" dirty="0" smtClean="0"/>
              <a:t>Presentation A/V equipment (SmartBoard, Screen, Audio,   etc.)</a:t>
            </a:r>
          </a:p>
          <a:p>
            <a:r>
              <a:rPr lang="en-US" dirty="0" smtClean="0"/>
              <a:t>Furniture – (Jr/Sr High)</a:t>
            </a:r>
          </a:p>
          <a:p>
            <a:r>
              <a:rPr lang="en-US" dirty="0" smtClean="0"/>
              <a:t>Printers – Smart and 3D</a:t>
            </a:r>
          </a:p>
          <a:p>
            <a:r>
              <a:rPr lang="en-US" dirty="0" smtClean="0"/>
              <a:t>Charging stations for mobile devices</a:t>
            </a:r>
          </a:p>
          <a:p>
            <a:r>
              <a:rPr lang="en-US" dirty="0" smtClean="0"/>
              <a:t>Other</a:t>
            </a:r>
          </a:p>
          <a:p>
            <a:endParaRPr lang="en-US" dirty="0"/>
          </a:p>
        </p:txBody>
      </p:sp>
      <p:sp>
        <p:nvSpPr>
          <p:cNvPr id="3" name="Title 2"/>
          <p:cNvSpPr>
            <a:spLocks noGrp="1"/>
          </p:cNvSpPr>
          <p:nvPr>
            <p:ph type="title"/>
          </p:nvPr>
        </p:nvSpPr>
        <p:spPr/>
        <p:txBody>
          <a:bodyPr/>
          <a:lstStyle/>
          <a:p>
            <a:r>
              <a:rPr lang="en-US" dirty="0" smtClean="0"/>
              <a:t>Equipment Needs</a:t>
            </a:r>
            <a:endParaRPr lang="en-US" dirty="0"/>
          </a:p>
        </p:txBody>
      </p:sp>
    </p:spTree>
    <p:extLst>
      <p:ext uri="{BB962C8B-B14F-4D97-AF65-F5344CB8AC3E}">
        <p14:creationId xmlns:p14="http://schemas.microsoft.com/office/powerpoint/2010/main" val="64590789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Ebooks/audio books through library </a:t>
            </a:r>
            <a:r>
              <a:rPr lang="en-US" dirty="0" smtClean="0">
                <a:hlinkClick r:id="rId3"/>
              </a:rPr>
              <a:t>check-out-Overdrive</a:t>
            </a:r>
            <a:endParaRPr lang="en-US" dirty="0" smtClean="0"/>
          </a:p>
          <a:p>
            <a:r>
              <a:rPr lang="en-US" dirty="0" smtClean="0"/>
              <a:t>Cloud-based streaming video (Discovery)</a:t>
            </a:r>
          </a:p>
          <a:p>
            <a:r>
              <a:rPr lang="en-US" dirty="0" smtClean="0"/>
              <a:t>Digital textbooks</a:t>
            </a:r>
          </a:p>
          <a:p>
            <a:r>
              <a:rPr lang="en-US" dirty="0" smtClean="0">
                <a:hlinkClick r:id="rId4"/>
              </a:rPr>
              <a:t>WhisperCast</a:t>
            </a:r>
            <a:r>
              <a:rPr lang="en-US" dirty="0" smtClean="0"/>
              <a:t>-Amazon school subscription?</a:t>
            </a:r>
          </a:p>
          <a:p>
            <a:r>
              <a:rPr lang="en-US" dirty="0" smtClean="0"/>
              <a:t>Cloud-based subscriptions to presentation tool sites for kids</a:t>
            </a:r>
          </a:p>
          <a:p>
            <a:r>
              <a:rPr lang="en-US" dirty="0" smtClean="0">
                <a:hlinkClick r:id="rId5"/>
              </a:rPr>
              <a:t>EasyBib</a:t>
            </a:r>
            <a:r>
              <a:rPr lang="en-US" dirty="0" smtClean="0"/>
              <a:t> and </a:t>
            </a:r>
            <a:r>
              <a:rPr lang="en-US" dirty="0" smtClean="0">
                <a:hlinkClick r:id="rId6"/>
              </a:rPr>
              <a:t>ResearchReady</a:t>
            </a:r>
            <a:endParaRPr lang="en-US" dirty="0" smtClean="0"/>
          </a:p>
          <a:p>
            <a:r>
              <a:rPr lang="en-US" dirty="0" smtClean="0"/>
              <a:t>Books- Novel ties/CCSS</a:t>
            </a:r>
          </a:p>
          <a:p>
            <a:endParaRPr lang="en-US" dirty="0" smtClean="0"/>
          </a:p>
          <a:p>
            <a:pPr marL="109728" indent="0">
              <a:buNone/>
            </a:pPr>
            <a:endParaRPr lang="en-US" dirty="0"/>
          </a:p>
        </p:txBody>
      </p:sp>
      <p:sp>
        <p:nvSpPr>
          <p:cNvPr id="3" name="Title 2"/>
          <p:cNvSpPr>
            <a:spLocks noGrp="1"/>
          </p:cNvSpPr>
          <p:nvPr>
            <p:ph type="title"/>
          </p:nvPr>
        </p:nvSpPr>
        <p:spPr/>
        <p:txBody>
          <a:bodyPr/>
          <a:lstStyle/>
          <a:p>
            <a:r>
              <a:rPr lang="en-US" dirty="0" smtClean="0"/>
              <a:t>Digital &amp; Print Needs</a:t>
            </a:r>
            <a:endParaRPr lang="en-US" dirty="0"/>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19800" y="4343400"/>
            <a:ext cx="2540000" cy="2135188"/>
          </a:xfrm>
          <a:prstGeom prst="rect">
            <a:avLst/>
          </a:prstGeom>
        </p:spPr>
      </p:pic>
    </p:spTree>
    <p:extLst>
      <p:ext uri="{BB962C8B-B14F-4D97-AF65-F5344CB8AC3E}">
        <p14:creationId xmlns:p14="http://schemas.microsoft.com/office/powerpoint/2010/main" val="269545820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24/7 Access</a:t>
            </a:r>
          </a:p>
          <a:p>
            <a:r>
              <a:rPr lang="en-US" dirty="0" smtClean="0"/>
              <a:t>Databases</a:t>
            </a:r>
          </a:p>
          <a:p>
            <a:r>
              <a:rPr lang="en-US" dirty="0" smtClean="0"/>
              <a:t>Destiny/Overdrive</a:t>
            </a:r>
          </a:p>
          <a:p>
            <a:r>
              <a:rPr lang="en-US" dirty="0" smtClean="0"/>
              <a:t>Suggested Reading Lists</a:t>
            </a:r>
          </a:p>
          <a:p>
            <a:r>
              <a:rPr lang="en-US" dirty="0" smtClean="0"/>
              <a:t>Teachers’ Websites and Current Projects</a:t>
            </a:r>
          </a:p>
          <a:p>
            <a:r>
              <a:rPr lang="en-US" dirty="0" smtClean="0"/>
              <a:t>Research Tools</a:t>
            </a:r>
          </a:p>
          <a:p>
            <a:r>
              <a:rPr lang="en-US" dirty="0" smtClean="0"/>
              <a:t>Presentation Ideas</a:t>
            </a:r>
          </a:p>
          <a:p>
            <a:r>
              <a:rPr lang="en-US" dirty="0" smtClean="0"/>
              <a:t>CCSS and PBL Links</a:t>
            </a:r>
          </a:p>
          <a:p>
            <a:r>
              <a:rPr lang="en-US" dirty="0" smtClean="0"/>
              <a:t>ELL Resources</a:t>
            </a:r>
          </a:p>
          <a:p>
            <a:r>
              <a:rPr lang="en-US" dirty="0" smtClean="0"/>
              <a:t>Digital Citizenship Links</a:t>
            </a:r>
          </a:p>
          <a:p>
            <a:r>
              <a:rPr lang="en-US" dirty="0" smtClean="0"/>
              <a:t>Example of a </a:t>
            </a:r>
            <a:r>
              <a:rPr lang="en-US" dirty="0" smtClean="0">
                <a:hlinkClick r:id="rId2"/>
              </a:rPr>
              <a:t>good elementary </a:t>
            </a:r>
            <a:r>
              <a:rPr lang="en-US" dirty="0" smtClean="0"/>
              <a:t>site</a:t>
            </a:r>
          </a:p>
        </p:txBody>
      </p:sp>
      <p:sp>
        <p:nvSpPr>
          <p:cNvPr id="3" name="Title 2"/>
          <p:cNvSpPr>
            <a:spLocks noGrp="1"/>
          </p:cNvSpPr>
          <p:nvPr>
            <p:ph type="title"/>
          </p:nvPr>
        </p:nvSpPr>
        <p:spPr/>
        <p:txBody>
          <a:bodyPr/>
          <a:lstStyle/>
          <a:p>
            <a:r>
              <a:rPr lang="en-US" dirty="0" smtClean="0"/>
              <a:t>Library </a:t>
            </a:r>
            <a:r>
              <a:rPr lang="en-US" dirty="0" smtClean="0">
                <a:hlinkClick r:id="rId3"/>
              </a:rPr>
              <a:t>Websites</a:t>
            </a:r>
            <a:r>
              <a:rPr lang="en-US" dirty="0" smtClean="0"/>
              <a:t> Can Offer…</a:t>
            </a:r>
            <a:endParaRPr lang="en-US" dirty="0"/>
          </a:p>
        </p:txBody>
      </p:sp>
    </p:spTree>
    <p:extLst>
      <p:ext uri="{BB962C8B-B14F-4D97-AF65-F5344CB8AC3E}">
        <p14:creationId xmlns:p14="http://schemas.microsoft.com/office/powerpoint/2010/main" val="297084385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Learning benefits for students</a:t>
            </a:r>
          </a:p>
          <a:p>
            <a:r>
              <a:rPr lang="en-US" dirty="0" smtClean="0"/>
              <a:t>Cultural or social benefits</a:t>
            </a:r>
          </a:p>
          <a:p>
            <a:r>
              <a:rPr lang="en-US" dirty="0" smtClean="0"/>
              <a:t>Benefits for teachers</a:t>
            </a:r>
          </a:p>
          <a:p>
            <a:r>
              <a:rPr lang="en-US" dirty="0"/>
              <a:t>Equitable access for all</a:t>
            </a:r>
          </a:p>
          <a:p>
            <a:r>
              <a:rPr lang="en-US" dirty="0"/>
              <a:t>Community access</a:t>
            </a:r>
          </a:p>
          <a:p>
            <a:r>
              <a:rPr lang="en-US" dirty="0" smtClean="0"/>
              <a:t>Ongoing costs</a:t>
            </a:r>
          </a:p>
          <a:p>
            <a:r>
              <a:rPr lang="en-US" dirty="0" smtClean="0"/>
              <a:t>Custodial costs</a:t>
            </a:r>
          </a:p>
        </p:txBody>
      </p:sp>
      <p:sp>
        <p:nvSpPr>
          <p:cNvPr id="3" name="Title 2"/>
          <p:cNvSpPr>
            <a:spLocks noGrp="1"/>
          </p:cNvSpPr>
          <p:nvPr>
            <p:ph type="title"/>
          </p:nvPr>
        </p:nvSpPr>
        <p:spPr/>
        <p:txBody>
          <a:bodyPr/>
          <a:lstStyle/>
          <a:p>
            <a:r>
              <a:rPr lang="en-US" dirty="0" smtClean="0"/>
              <a:t>Things to Consider…</a:t>
            </a:r>
            <a:endParaRPr lang="en-US" dirty="0"/>
          </a:p>
        </p:txBody>
      </p:sp>
    </p:spTree>
    <p:extLst>
      <p:ext uri="{BB962C8B-B14F-4D97-AF65-F5344CB8AC3E}">
        <p14:creationId xmlns:p14="http://schemas.microsoft.com/office/powerpoint/2010/main" val="1084158891"/>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Reconfiguring space</a:t>
            </a:r>
          </a:p>
          <a:p>
            <a:r>
              <a:rPr lang="en-US" dirty="0" smtClean="0"/>
              <a:t>Acquiring the technology and equipment</a:t>
            </a:r>
          </a:p>
          <a:p>
            <a:r>
              <a:rPr lang="en-US" dirty="0" smtClean="0"/>
              <a:t>Cost of new equipment and space</a:t>
            </a:r>
          </a:p>
          <a:p>
            <a:r>
              <a:rPr lang="en-US" dirty="0" smtClean="0"/>
              <a:t>Support staff</a:t>
            </a:r>
          </a:p>
          <a:p>
            <a:r>
              <a:rPr lang="en-US" dirty="0" smtClean="0"/>
              <a:t>Needs of diverse learners</a:t>
            </a:r>
          </a:p>
          <a:p>
            <a:r>
              <a:rPr lang="en-US" dirty="0" smtClean="0"/>
              <a:t>Equity in scheduling classes</a:t>
            </a:r>
          </a:p>
          <a:p>
            <a:r>
              <a:rPr lang="en-US" dirty="0" smtClean="0"/>
              <a:t>Collection transition from mostly print to digital</a:t>
            </a:r>
            <a:endParaRPr lang="en-US" dirty="0"/>
          </a:p>
        </p:txBody>
      </p:sp>
      <p:sp>
        <p:nvSpPr>
          <p:cNvPr id="3" name="Title 2"/>
          <p:cNvSpPr>
            <a:spLocks noGrp="1"/>
          </p:cNvSpPr>
          <p:nvPr>
            <p:ph type="title"/>
          </p:nvPr>
        </p:nvSpPr>
        <p:spPr/>
        <p:txBody>
          <a:bodyPr/>
          <a:lstStyle/>
          <a:p>
            <a:r>
              <a:rPr lang="en-US" dirty="0" smtClean="0"/>
              <a:t>Challenges</a:t>
            </a:r>
            <a:endParaRPr lang="en-US" dirty="0"/>
          </a:p>
        </p:txBody>
      </p:sp>
    </p:spTree>
    <p:extLst>
      <p:ext uri="{BB962C8B-B14F-4D97-AF65-F5344CB8AC3E}">
        <p14:creationId xmlns:p14="http://schemas.microsoft.com/office/powerpoint/2010/main" val="228603138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Survey teachers –creates interest/buy-in</a:t>
            </a:r>
          </a:p>
          <a:p>
            <a:r>
              <a:rPr lang="en-US" dirty="0" smtClean="0"/>
              <a:t>Survey students at junior high/high school</a:t>
            </a:r>
          </a:p>
          <a:p>
            <a:r>
              <a:rPr lang="en-US" dirty="0" smtClean="0"/>
              <a:t>Library clean-up </a:t>
            </a:r>
            <a:r>
              <a:rPr lang="en-US" dirty="0"/>
              <a:t>(Jr/Sr High): 2014</a:t>
            </a:r>
          </a:p>
          <a:p>
            <a:r>
              <a:rPr lang="en-US" dirty="0" smtClean="0"/>
              <a:t>Organize online tools </a:t>
            </a:r>
          </a:p>
          <a:p>
            <a:r>
              <a:rPr lang="en-US" dirty="0" smtClean="0"/>
              <a:t>Train teachers</a:t>
            </a:r>
          </a:p>
          <a:p>
            <a:r>
              <a:rPr lang="en-US" dirty="0" smtClean="0"/>
              <a:t>Involve the community</a:t>
            </a:r>
            <a:endParaRPr lang="en-US" dirty="0"/>
          </a:p>
          <a:p>
            <a:r>
              <a:rPr lang="en-US" dirty="0" smtClean="0"/>
              <a:t>Transition </a:t>
            </a:r>
            <a:r>
              <a:rPr lang="en-US" dirty="0"/>
              <a:t>from collection management to providing </a:t>
            </a:r>
            <a:r>
              <a:rPr lang="en-US" dirty="0" smtClean="0"/>
              <a:t>services:2014-2015</a:t>
            </a:r>
          </a:p>
          <a:p>
            <a:pPr marL="109728" indent="0">
              <a:buNone/>
            </a:pPr>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361074259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School libraries are no longer just warehouses for books.  </a:t>
            </a:r>
          </a:p>
          <a:p>
            <a:endParaRPr lang="en-US" dirty="0"/>
          </a:p>
        </p:txBody>
      </p:sp>
      <p:sp>
        <p:nvSpPr>
          <p:cNvPr id="3" name="Content Placeholder 2"/>
          <p:cNvSpPr>
            <a:spLocks noGrp="1"/>
          </p:cNvSpPr>
          <p:nvPr>
            <p:ph sz="half" idx="2"/>
          </p:nvPr>
        </p:nvSpPr>
        <p:spPr/>
        <p:txBody>
          <a:bodyPr/>
          <a:lstStyle/>
          <a:p>
            <a:r>
              <a:rPr lang="en-US" dirty="0" smtClean="0"/>
              <a:t>School libraries are the perfect environment for 21</a:t>
            </a:r>
            <a:r>
              <a:rPr lang="en-US" baseline="30000" dirty="0" smtClean="0"/>
              <a:t>st</a:t>
            </a:r>
            <a:r>
              <a:rPr lang="en-US" dirty="0" smtClean="0"/>
              <a:t> century learning.</a:t>
            </a:r>
            <a:endParaRPr lang="en-US" dirty="0"/>
          </a:p>
        </p:txBody>
      </p:sp>
      <p:sp>
        <p:nvSpPr>
          <p:cNvPr id="4" name="Title 3"/>
          <p:cNvSpPr>
            <a:spLocks noGrp="1"/>
          </p:cNvSpPr>
          <p:nvPr>
            <p:ph type="title"/>
          </p:nvPr>
        </p:nvSpPr>
        <p:spPr/>
        <p:txBody>
          <a:bodyPr/>
          <a:lstStyle/>
          <a:p>
            <a:r>
              <a:rPr lang="en-US" dirty="0" smtClean="0"/>
              <a:t>Why It Matters</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07924" y="3657600"/>
            <a:ext cx="3124200" cy="23431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3657600"/>
            <a:ext cx="3085564" cy="23141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3849530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r>
              <a:rPr lang="en-US" dirty="0" smtClean="0"/>
              <a:t>Create student-centered, interactive learning spaces that provide equal access to all students.</a:t>
            </a:r>
            <a:endParaRPr lang="en-US" dirty="0"/>
          </a:p>
        </p:txBody>
      </p:sp>
      <p:sp>
        <p:nvSpPr>
          <p:cNvPr id="3" name="Content Placeholder 2"/>
          <p:cNvSpPr>
            <a:spLocks noGrp="1"/>
          </p:cNvSpPr>
          <p:nvPr>
            <p:ph sz="half" idx="2"/>
          </p:nvPr>
        </p:nvSpPr>
        <p:spPr/>
        <p:txBody>
          <a:bodyPr>
            <a:normAutofit/>
          </a:bodyPr>
          <a:lstStyle/>
          <a:p>
            <a:r>
              <a:rPr lang="en-US" dirty="0" smtClean="0"/>
              <a:t>Create a teaching environment that supports 21</a:t>
            </a:r>
            <a:r>
              <a:rPr lang="en-US" baseline="30000" dirty="0" smtClean="0"/>
              <a:t>st</a:t>
            </a:r>
            <a:r>
              <a:rPr lang="en-US" dirty="0" smtClean="0"/>
              <a:t> century learning and provides digital literacy in the implementation of CCSS and PBL.</a:t>
            </a:r>
            <a:endParaRPr lang="en-US" dirty="0"/>
          </a:p>
        </p:txBody>
      </p:sp>
      <p:sp>
        <p:nvSpPr>
          <p:cNvPr id="4" name="Title 3"/>
          <p:cNvSpPr>
            <a:spLocks noGrp="1"/>
          </p:cNvSpPr>
          <p:nvPr>
            <p:ph type="title"/>
          </p:nvPr>
        </p:nvSpPr>
        <p:spPr/>
        <p:txBody>
          <a:bodyPr/>
          <a:lstStyle/>
          <a:p>
            <a:r>
              <a:rPr lang="en-US" dirty="0" smtClean="0"/>
              <a:t>Goals for Calistoga’s Libraries</a:t>
            </a:r>
            <a:endParaRPr lang="en-US" dirty="0"/>
          </a:p>
        </p:txBody>
      </p:sp>
    </p:spTree>
    <p:extLst>
      <p:ext uri="{BB962C8B-B14F-4D97-AF65-F5344CB8AC3E}">
        <p14:creationId xmlns:p14="http://schemas.microsoft.com/office/powerpoint/2010/main" val="97168271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Find</a:t>
            </a:r>
          </a:p>
          <a:p>
            <a:r>
              <a:rPr lang="en-US" dirty="0" smtClean="0"/>
              <a:t>Evaluate</a:t>
            </a:r>
          </a:p>
          <a:p>
            <a:r>
              <a:rPr lang="en-US" dirty="0" smtClean="0"/>
              <a:t>Utilize </a:t>
            </a:r>
          </a:p>
          <a:p>
            <a:r>
              <a:rPr lang="en-US" dirty="0" smtClean="0"/>
              <a:t>Share</a:t>
            </a:r>
          </a:p>
          <a:p>
            <a:r>
              <a:rPr lang="en-US" dirty="0" smtClean="0"/>
              <a:t>Create</a:t>
            </a:r>
          </a:p>
          <a:p>
            <a:pPr marL="109728" indent="0">
              <a:buNone/>
            </a:pPr>
            <a:r>
              <a:rPr lang="en-US" sz="1600" dirty="0"/>
              <a:t>The same advances that enhance leisure and make our work easier—those that make it possible for us to search online databases, text friends, and stream media—also present urgent challenges to the social norms, market models, and legal frameworks that structure our society. </a:t>
            </a:r>
            <a:r>
              <a:rPr lang="en-US" sz="1600" dirty="0" smtClean="0"/>
              <a:t>(Cornell University)</a:t>
            </a:r>
          </a:p>
        </p:txBody>
      </p:sp>
      <p:sp>
        <p:nvSpPr>
          <p:cNvPr id="3" name="Title 2"/>
          <p:cNvSpPr>
            <a:spLocks noGrp="1"/>
          </p:cNvSpPr>
          <p:nvPr>
            <p:ph type="title"/>
          </p:nvPr>
        </p:nvSpPr>
        <p:spPr/>
        <p:txBody>
          <a:bodyPr/>
          <a:lstStyle/>
          <a:p>
            <a:r>
              <a:rPr lang="en-US" dirty="0" smtClean="0"/>
              <a:t>Digital Literacy-What it Means</a:t>
            </a:r>
            <a:endParaRPr lang="en-US" dirty="0"/>
          </a:p>
        </p:txBody>
      </p:sp>
    </p:spTree>
    <p:extLst>
      <p:ext uri="{BB962C8B-B14F-4D97-AF65-F5344CB8AC3E}">
        <p14:creationId xmlns:p14="http://schemas.microsoft.com/office/powerpoint/2010/main" val="117148501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95622"/>
          </a:xfrm>
        </p:spPr>
        <p:txBody>
          <a:bodyPr>
            <a:normAutofit/>
          </a:bodyPr>
          <a:lstStyle/>
          <a:p>
            <a:r>
              <a:rPr lang="en-US" dirty="0" smtClean="0"/>
              <a:t>Digital Literacy tools</a:t>
            </a:r>
          </a:p>
          <a:p>
            <a:r>
              <a:rPr lang="en-US" dirty="0" smtClean="0"/>
              <a:t>Current print resources</a:t>
            </a:r>
          </a:p>
          <a:p>
            <a:r>
              <a:rPr lang="en-US" dirty="0" smtClean="0"/>
              <a:t>Databases and online encyclopedias</a:t>
            </a:r>
          </a:p>
          <a:p>
            <a:r>
              <a:rPr lang="en-US" dirty="0" smtClean="0"/>
              <a:t>Presentation tools</a:t>
            </a:r>
          </a:p>
          <a:p>
            <a:r>
              <a:rPr lang="en-US" dirty="0"/>
              <a:t>Technology </a:t>
            </a:r>
            <a:r>
              <a:rPr lang="en-US" dirty="0" smtClean="0"/>
              <a:t>support</a:t>
            </a:r>
          </a:p>
          <a:p>
            <a:r>
              <a:rPr lang="en-US" dirty="0" smtClean="0"/>
              <a:t>A hang-out (in an academic environment)</a:t>
            </a:r>
          </a:p>
          <a:p>
            <a:r>
              <a:rPr lang="en-US" dirty="0" smtClean="0"/>
              <a:t>Motivation</a:t>
            </a:r>
          </a:p>
          <a:p>
            <a:pPr marL="109728" indent="0">
              <a:buNone/>
            </a:pPr>
            <a:endParaRPr lang="en-US" sz="1000" dirty="0"/>
          </a:p>
          <a:p>
            <a:pPr marL="109728" indent="0">
              <a:buNone/>
            </a:pPr>
            <a:r>
              <a:rPr lang="en-US" dirty="0"/>
              <a:t> </a:t>
            </a:r>
            <a:r>
              <a:rPr lang="en-US" sz="1200" dirty="0" smtClean="0"/>
              <a:t>”</a:t>
            </a:r>
            <a:r>
              <a:rPr lang="en-US" sz="1300" dirty="0" smtClean="0"/>
              <a:t>While </a:t>
            </a:r>
            <a:r>
              <a:rPr lang="en-US" sz="1300" dirty="0"/>
              <a:t>students easily grasp the entertainment and communication value of the devices they use, they need to be taught how these tools can be used in learning and critical thought</a:t>
            </a:r>
            <a:r>
              <a:rPr lang="en-US" sz="1300" dirty="0" smtClean="0"/>
              <a:t>.</a:t>
            </a:r>
            <a:r>
              <a:rPr lang="en-US" sz="1200" dirty="0" smtClean="0"/>
              <a:t>”</a:t>
            </a:r>
            <a:r>
              <a:rPr lang="en-US" sz="1100" dirty="0" smtClean="0"/>
              <a:t>(Wikipedia)</a:t>
            </a:r>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smtClean="0"/>
              <a:t>Student Needs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304800"/>
            <a:ext cx="2486025" cy="1867331"/>
          </a:xfrm>
          <a:prstGeom prst="rect">
            <a:avLst/>
          </a:prstGeom>
        </p:spPr>
      </p:pic>
    </p:spTree>
    <p:extLst>
      <p:ext uri="{BB962C8B-B14F-4D97-AF65-F5344CB8AC3E}">
        <p14:creationId xmlns:p14="http://schemas.microsoft.com/office/powerpoint/2010/main" val="232101758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Collaboration space</a:t>
            </a:r>
          </a:p>
          <a:p>
            <a:r>
              <a:rPr lang="en-US" dirty="0" smtClean="0"/>
              <a:t>Innovative ideas and support from librarians </a:t>
            </a:r>
          </a:p>
          <a:p>
            <a:r>
              <a:rPr lang="en-US" dirty="0" smtClean="0"/>
              <a:t>Integrative Learning experiences</a:t>
            </a:r>
          </a:p>
          <a:p>
            <a:r>
              <a:rPr lang="en-US" dirty="0" smtClean="0"/>
              <a:t>Resources for CCSS and PBL with one-click access</a:t>
            </a:r>
          </a:p>
          <a:p>
            <a:r>
              <a:rPr lang="en-US" dirty="0" smtClean="0"/>
              <a:t>Technology support</a:t>
            </a:r>
            <a:endParaRPr lang="en-US" dirty="0"/>
          </a:p>
        </p:txBody>
      </p:sp>
      <p:sp>
        <p:nvSpPr>
          <p:cNvPr id="3" name="Title 2"/>
          <p:cNvSpPr>
            <a:spLocks noGrp="1"/>
          </p:cNvSpPr>
          <p:nvPr>
            <p:ph type="title"/>
          </p:nvPr>
        </p:nvSpPr>
        <p:spPr/>
        <p:txBody>
          <a:bodyPr>
            <a:normAutofit/>
          </a:bodyPr>
          <a:lstStyle/>
          <a:p>
            <a:r>
              <a:rPr lang="en-US" dirty="0" smtClean="0"/>
              <a:t>Teacher Needs</a:t>
            </a:r>
            <a:endParaRPr lang="en-US" dirty="0"/>
          </a:p>
        </p:txBody>
      </p:sp>
    </p:spTree>
    <p:extLst>
      <p:ext uri="{BB962C8B-B14F-4D97-AF65-F5344CB8AC3E}">
        <p14:creationId xmlns:p14="http://schemas.microsoft.com/office/powerpoint/2010/main" val="288985507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Flexible</a:t>
            </a:r>
          </a:p>
          <a:p>
            <a:r>
              <a:rPr lang="en-US" dirty="0" smtClean="0"/>
              <a:t>Comfortable-Lighting and Furniture</a:t>
            </a:r>
          </a:p>
          <a:p>
            <a:r>
              <a:rPr lang="en-US" dirty="0" smtClean="0"/>
              <a:t>High Tech</a:t>
            </a:r>
          </a:p>
          <a:p>
            <a:endParaRPr lang="en-US" dirty="0"/>
          </a:p>
        </p:txBody>
      </p:sp>
      <p:sp>
        <p:nvSpPr>
          <p:cNvPr id="3" name="Title 2"/>
          <p:cNvSpPr>
            <a:spLocks noGrp="1"/>
          </p:cNvSpPr>
          <p:nvPr>
            <p:ph type="title"/>
          </p:nvPr>
        </p:nvSpPr>
        <p:spPr/>
        <p:txBody>
          <a:bodyPr/>
          <a:lstStyle/>
          <a:p>
            <a:r>
              <a:rPr lang="en-US" dirty="0" smtClean="0"/>
              <a:t>The Learning Space</a:t>
            </a:r>
            <a:endParaRPr lang="en-US" dirty="0"/>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581400"/>
            <a:ext cx="3019847" cy="224821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1600" y="3067364"/>
            <a:ext cx="2762250" cy="2762250"/>
          </a:xfrm>
          <a:prstGeom prst="rect">
            <a:avLst/>
          </a:prstGeom>
        </p:spPr>
      </p:pic>
    </p:spTree>
    <p:extLst>
      <p:ext uri="{BB962C8B-B14F-4D97-AF65-F5344CB8AC3E}">
        <p14:creationId xmlns:p14="http://schemas.microsoft.com/office/powerpoint/2010/main" val="216557822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The Learning Environment</a:t>
            </a:r>
            <a:endParaRPr lang="en-US" dirty="0"/>
          </a:p>
        </p:txBody>
      </p:sp>
      <p:sp>
        <p:nvSpPr>
          <p:cNvPr id="8" name="Content Placeholder 7"/>
          <p:cNvSpPr>
            <a:spLocks noGrp="1"/>
          </p:cNvSpPr>
          <p:nvPr>
            <p:ph idx="1"/>
          </p:nvPr>
        </p:nvSpPr>
        <p:spPr/>
        <p:txBody>
          <a:bodyPr/>
          <a:lstStyle/>
          <a:p>
            <a:r>
              <a:rPr lang="en-US" dirty="0" smtClean="0"/>
              <a:t>Friendly</a:t>
            </a:r>
          </a:p>
          <a:p>
            <a:r>
              <a:rPr lang="en-US" dirty="0" smtClean="0"/>
              <a:t>Collaborative</a:t>
            </a:r>
          </a:p>
          <a:p>
            <a:r>
              <a:rPr lang="en-US" dirty="0" smtClean="0"/>
              <a:t>Productive</a:t>
            </a:r>
          </a:p>
          <a:p>
            <a:endParaRPr lang="en-US" dirty="0" smtClean="0"/>
          </a:p>
          <a:p>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9" y="4347572"/>
            <a:ext cx="2684887" cy="225698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0" y="2824766"/>
            <a:ext cx="2638425" cy="198180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46727590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Integrative Learning activities</a:t>
            </a:r>
          </a:p>
          <a:p>
            <a:r>
              <a:rPr lang="en-US" dirty="0" smtClean="0"/>
              <a:t>PLC meeting place</a:t>
            </a:r>
            <a:endParaRPr lang="en-US" dirty="0"/>
          </a:p>
          <a:p>
            <a:r>
              <a:rPr lang="en-US" dirty="0" smtClean="0"/>
              <a:t>Testing area</a:t>
            </a:r>
          </a:p>
          <a:p>
            <a:r>
              <a:rPr lang="en-US" dirty="0" smtClean="0"/>
              <a:t>Media viewing area</a:t>
            </a:r>
          </a:p>
          <a:p>
            <a:r>
              <a:rPr lang="en-US" dirty="0" smtClean="0"/>
              <a:t>Academic tutoring</a:t>
            </a:r>
          </a:p>
          <a:p>
            <a:r>
              <a:rPr lang="en-US" dirty="0" smtClean="0"/>
              <a:t>Parent meetings</a:t>
            </a:r>
          </a:p>
          <a:p>
            <a:r>
              <a:rPr lang="en-US" dirty="0" smtClean="0"/>
              <a:t>Community meetings</a:t>
            </a:r>
            <a:endParaRPr lang="en-US" dirty="0"/>
          </a:p>
          <a:p>
            <a:endParaRPr lang="en-US" dirty="0"/>
          </a:p>
        </p:txBody>
      </p:sp>
      <p:sp>
        <p:nvSpPr>
          <p:cNvPr id="3" name="Title 2"/>
          <p:cNvSpPr>
            <a:spLocks noGrp="1"/>
          </p:cNvSpPr>
          <p:nvPr>
            <p:ph type="title"/>
          </p:nvPr>
        </p:nvSpPr>
        <p:spPr/>
        <p:txBody>
          <a:bodyPr/>
          <a:lstStyle/>
          <a:p>
            <a:r>
              <a:rPr lang="en-US" dirty="0" smtClean="0"/>
              <a:t>Other Uses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3657600"/>
            <a:ext cx="3847338" cy="29146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26955712"/>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3386</TotalTime>
  <Words>430</Words>
  <Application>Microsoft Office PowerPoint</Application>
  <PresentationFormat>On-screen Show (4:3)</PresentationFormat>
  <Paragraphs>111</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The Library Learning Commons:  </vt:lpstr>
      <vt:lpstr>Why It Matters</vt:lpstr>
      <vt:lpstr>Goals for Calistoga’s Libraries</vt:lpstr>
      <vt:lpstr>Digital Literacy-What it Means</vt:lpstr>
      <vt:lpstr>Student Needs</vt:lpstr>
      <vt:lpstr>Teacher Needs</vt:lpstr>
      <vt:lpstr>The Learning Space</vt:lpstr>
      <vt:lpstr>The Learning Environment</vt:lpstr>
      <vt:lpstr>Other Uses</vt:lpstr>
      <vt:lpstr>Equipment Needs</vt:lpstr>
      <vt:lpstr>Digital &amp; Print Needs</vt:lpstr>
      <vt:lpstr>Library Websites Can Offer…</vt:lpstr>
      <vt:lpstr>Things to Consider…</vt:lpstr>
      <vt:lpstr>Challenges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Calistoga Libraries</dc:title>
  <dc:creator>Jennifer Wodlinger</dc:creator>
  <cp:lastModifiedBy>Jennifer Wodlinger</cp:lastModifiedBy>
  <cp:revision>54</cp:revision>
  <dcterms:created xsi:type="dcterms:W3CDTF">2014-04-15T17:39:03Z</dcterms:created>
  <dcterms:modified xsi:type="dcterms:W3CDTF">2014-05-06T21:39:04Z</dcterms:modified>
</cp:coreProperties>
</file>